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31A36"/>
          </a:solidFill>
          <a:ln w="12700">
            <a:solidFill>
              <a:srgbClr val="131A3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73152"/>
          </a:xfrm>
          <a:prstGeom prst="rect">
            <a:avLst/>
          </a:prstGeom>
          <a:solidFill>
            <a:srgbClr val="C9A14A"/>
          </a:solidFill>
          <a:ln w="12700">
            <a:solidFill>
              <a:srgbClr val="C9A14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365760"/>
            <a:ext cx="640080" cy="640080"/>
          </a:xfrm>
          <a:prstGeom prst="ellipse">
            <a:avLst/>
          </a:prstGeom>
          <a:solidFill>
            <a:srgbClr val="131A36"/>
          </a:solidFill>
          <a:ln w="19050">
            <a:solidFill>
              <a:srgbClr val="C9A1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F.I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88720" y="4114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Farber.Inc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029200" y="5029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RECOMMENDATION REPORT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029200" y="731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spc="6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2026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1371600"/>
            <a:ext cx="457200" cy="27432"/>
          </a:xfrm>
          <a:prstGeom prst="rect">
            <a:avLst/>
          </a:prstGeom>
          <a:solidFill>
            <a:srgbClr val="C9A14A"/>
          </a:solidFill>
          <a:ln w="12700">
            <a:solidFill>
              <a:srgbClr val="C9A1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508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EXCLUSIVELY FOR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874520"/>
            <a:ext cx="8229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CRN Construction LLC</a:t>
            </a:r>
            <a:endParaRPr lang="en-US" sz="3600" dirty="0"/>
          </a:p>
          <a:p>
            <a:pPr indent="0" marL="0">
              <a:buNone/>
            </a:pPr>
            <a:r>
              <a:rPr lang="en-US" sz="2200" i="1" dirty="0">
                <a:solidFill>
                  <a:srgbClr val="E8D4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Recommendations to win visibility across search, voice, and AI.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457200" y="35204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grounded assessment of how CRN Construction shows up today, where the gaps are, and the specific moves that will earn the company the rankings, reviews, and citations it deserves.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443484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57200" y="463600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CRN Construction LLC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CCB #173563 · Lane, Douglas &amp; Coos Counties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246120" y="4480560"/>
            <a:ext cx="0" cy="502920"/>
          </a:xfrm>
          <a:prstGeom prst="line">
            <a:avLst/>
          </a:prstGeom>
          <a:noFill/>
          <a:ln w="9525">
            <a:solidFill>
              <a:srgbClr val="C9A14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29000" y="443484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3429000" y="463600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Farber Inc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Strategy &amp; Visibility Practice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172200" y="4480560"/>
            <a:ext cx="0" cy="502920"/>
          </a:xfrm>
          <a:prstGeom prst="line">
            <a:avLst/>
          </a:prstGeom>
          <a:noFill/>
          <a:ln w="9525">
            <a:solidFill>
              <a:srgbClr val="C9A1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0" y="443484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6400800" y="463600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&amp; Recommendations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slides · with implementation roadmap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C9A14A"/>
          </a:solidFill>
          <a:ln w="12700">
            <a:solidFill>
              <a:srgbClr val="C9A1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59436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Agenda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457200" y="12344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got here, where the gaps are, and the specific moves we recommend.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1234440" y="1920240"/>
            <a:ext cx="0" cy="640080"/>
          </a:xfrm>
          <a:prstGeom prst="line">
            <a:avLst/>
          </a:prstGeom>
          <a:noFill/>
          <a:ln w="9525">
            <a:solidFill>
              <a:srgbClr val="C9A1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71600" y="18745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Honest Read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71600" y="2221992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 and the four-pillar scorecard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70916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600" dirty="0"/>
          </a:p>
        </p:txBody>
      </p:sp>
      <p:sp>
        <p:nvSpPr>
          <p:cNvPr id="11" name="Shape 9"/>
          <p:cNvSpPr/>
          <p:nvPr/>
        </p:nvSpPr>
        <p:spPr>
          <a:xfrm>
            <a:off x="5486400" y="1920240"/>
            <a:ext cx="0" cy="640080"/>
          </a:xfrm>
          <a:prstGeom prst="line">
            <a:avLst/>
          </a:prstGeom>
          <a:noFill/>
          <a:ln w="9525">
            <a:solidFill>
              <a:srgbClr val="C9A1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623560" y="18745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Current State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623560" y="2221992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live today, verified against the public web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7200" y="2743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600" dirty="0"/>
          </a:p>
        </p:txBody>
      </p:sp>
      <p:sp>
        <p:nvSpPr>
          <p:cNvPr id="15" name="Shape 13"/>
          <p:cNvSpPr/>
          <p:nvPr/>
        </p:nvSpPr>
        <p:spPr>
          <a:xfrm>
            <a:off x="1234440" y="2788920"/>
            <a:ext cx="0" cy="640080"/>
          </a:xfrm>
          <a:prstGeom prst="line">
            <a:avLst/>
          </a:prstGeom>
          <a:noFill/>
          <a:ln w="9525">
            <a:solidFill>
              <a:srgbClr val="C9A14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71600" y="27432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Critical Findings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371600" y="3090672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issues ranked by what hurts first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709160" y="2743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600" dirty="0"/>
          </a:p>
        </p:txBody>
      </p:sp>
      <p:sp>
        <p:nvSpPr>
          <p:cNvPr id="19" name="Shape 17"/>
          <p:cNvSpPr/>
          <p:nvPr/>
        </p:nvSpPr>
        <p:spPr>
          <a:xfrm>
            <a:off x="5486400" y="2788920"/>
            <a:ext cx="0" cy="640080"/>
          </a:xfrm>
          <a:prstGeom prst="line">
            <a:avLst/>
          </a:prstGeom>
          <a:noFill/>
          <a:ln w="9525">
            <a:solidFill>
              <a:srgbClr val="C9A1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23560" y="27432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SEO, AEO &amp; GEO Recs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623560" y="3090672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recommend CRN do, by pillar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57200" y="3611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3600" dirty="0"/>
          </a:p>
        </p:txBody>
      </p:sp>
      <p:sp>
        <p:nvSpPr>
          <p:cNvPr id="23" name="Shape 21"/>
          <p:cNvSpPr/>
          <p:nvPr/>
        </p:nvSpPr>
        <p:spPr>
          <a:xfrm>
            <a:off x="1234440" y="3657600"/>
            <a:ext cx="0" cy="640080"/>
          </a:xfrm>
          <a:prstGeom prst="line">
            <a:avLst/>
          </a:prstGeom>
          <a:noFill/>
          <a:ln w="9525">
            <a:solidFill>
              <a:srgbClr val="C9A14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371600" y="3611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Social Footprint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371600" y="3959352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show up and what to post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709160" y="3611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3600" dirty="0"/>
          </a:p>
        </p:txBody>
      </p:sp>
      <p:sp>
        <p:nvSpPr>
          <p:cNvPr id="27" name="Shape 25"/>
          <p:cNvSpPr/>
          <p:nvPr/>
        </p:nvSpPr>
        <p:spPr>
          <a:xfrm>
            <a:off x="5486400" y="3657600"/>
            <a:ext cx="0" cy="640080"/>
          </a:xfrm>
          <a:prstGeom prst="line">
            <a:avLst/>
          </a:prstGeom>
          <a:noFill/>
          <a:ln w="9525">
            <a:solidFill>
              <a:srgbClr val="C9A14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623560" y="3611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90-Day Roadmap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623560" y="3959352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Sequenced phases, plus the seven-this-week fixes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229600" y="48006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11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31A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C9A14A"/>
          </a:solidFill>
          <a:ln w="12700">
            <a:solidFill>
              <a:srgbClr val="C9A1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73152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0" dirty="0"/>
          </a:p>
        </p:txBody>
      </p:sp>
      <p:sp>
        <p:nvSpPr>
          <p:cNvPr id="4" name="Text 2"/>
          <p:cNvSpPr/>
          <p:nvPr/>
        </p:nvSpPr>
        <p:spPr>
          <a:xfrm>
            <a:off x="3474720" y="182880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Honest Read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3474720" y="2606040"/>
            <a:ext cx="5303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E8D4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summary, the four-pillar scorecard, and our assessment of CRN's position across traditional search, answer engines, and generative AI.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0" y="48006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E8D4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case for change.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CRN has 19 years of licensed, certified, relationship-driven work. The problem is not the work -- it is that almost none of that credibility is structured for how search and AI actually work in 2026.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965960"/>
            <a:ext cx="1920240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6E2D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965960"/>
            <a:ext cx="1920240" cy="73152"/>
          </a:xfrm>
          <a:prstGeom prst="rect">
            <a:avLst/>
          </a:prstGeom>
          <a:solidFill>
            <a:srgbClr val="8C2E2E"/>
          </a:solidFill>
          <a:ln w="12700">
            <a:solidFill>
              <a:srgbClr val="8C2E2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1488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SEO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94360" y="25146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8C2E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2.0</a:t>
            </a:r>
            <a:pPr indent="0" marL="0">
              <a:buNone/>
            </a:pPr>
            <a:r>
              <a:rPr lang="en-US" sz="16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/10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594360" y="310896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gaps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560320" y="1965960"/>
            <a:ext cx="1920240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6E2D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560320" y="1965960"/>
            <a:ext cx="1920240" cy="73152"/>
          </a:xfrm>
          <a:prstGeom prst="rect">
            <a:avLst/>
          </a:prstGeom>
          <a:solidFill>
            <a:srgbClr val="8C2E2E"/>
          </a:solidFill>
          <a:ln w="12700">
            <a:solidFill>
              <a:srgbClr val="8C2E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97480" y="21488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ENGINE (AEO)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697480" y="25146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8C2E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1.0</a:t>
            </a:r>
            <a:pPr indent="0" marL="0">
              <a:buNone/>
            </a:pPr>
            <a:r>
              <a:rPr lang="en-US" sz="16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/10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2697480" y="310896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extractable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663440" y="1965960"/>
            <a:ext cx="1920240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6E2D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63440" y="1965960"/>
            <a:ext cx="1920240" cy="73152"/>
          </a:xfrm>
          <a:prstGeom prst="rect">
            <a:avLst/>
          </a:prstGeom>
          <a:solidFill>
            <a:srgbClr val="8C2E2E"/>
          </a:solidFill>
          <a:ln w="12700">
            <a:solidFill>
              <a:srgbClr val="8C2E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00600" y="21488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(GEO)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800600" y="25146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8C2E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1.0</a:t>
            </a:r>
            <a:pPr indent="0" marL="0">
              <a:buNone/>
            </a:pPr>
            <a:r>
              <a:rPr lang="en-US" sz="16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/10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4800600" y="310896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cited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766560" y="1965960"/>
            <a:ext cx="1920240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6E2D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766560" y="1965960"/>
            <a:ext cx="1920240" cy="73152"/>
          </a:xfrm>
          <a:prstGeom prst="rect">
            <a:avLst/>
          </a:prstGeom>
          <a:solidFill>
            <a:srgbClr val="B07A2F"/>
          </a:solidFill>
          <a:ln w="12700">
            <a:solidFill>
              <a:srgbClr val="B07A2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903720" y="21488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FOOTPRINT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903720" y="25146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B07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3.5</a:t>
            </a:r>
            <a:pPr indent="0" marL="0">
              <a:buNone/>
            </a:pPr>
            <a:r>
              <a:rPr lang="en-US" sz="16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/10</a:t>
            </a:r>
            <a:endParaRPr lang="en-US" sz="4400" dirty="0"/>
          </a:p>
        </p:txBody>
      </p:sp>
      <p:sp>
        <p:nvSpPr>
          <p:cNvPr id="24" name="Text 22"/>
          <p:cNvSpPr/>
          <p:nvPr/>
        </p:nvSpPr>
        <p:spPr>
          <a:xfrm>
            <a:off x="6903720" y="310896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Underutilized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57200" y="3703320"/>
            <a:ext cx="8229600" cy="1005840"/>
          </a:xfrm>
          <a:prstGeom prst="rect">
            <a:avLst/>
          </a:prstGeom>
          <a:solidFill>
            <a:srgbClr val="131A36"/>
          </a:solidFill>
          <a:ln w="12700">
            <a:solidFill>
              <a:srgbClr val="131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379476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40080" y="4069080"/>
            <a:ext cx="5120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CRN executes Phases 1 and 2, page-one visibility on the highest-intent local queries within 90 days -- and consistent AI citation across ChatGPT, Perplexity, and Google AI Overviews within six months.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989320" y="3886200"/>
            <a:ext cx="0" cy="685800"/>
          </a:xfrm>
          <a:prstGeom prst="line">
            <a:avLst/>
          </a:prstGeom>
          <a:noFill/>
          <a:ln w="12700">
            <a:solidFill>
              <a:srgbClr val="C9A14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172200" y="379476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E8D4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12-MO IMPACT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6172200" y="40233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2-4x</a:t>
            </a:r>
            <a:endParaRPr lang="en-US" sz="3200" dirty="0"/>
          </a:p>
        </p:txBody>
      </p:sp>
      <p:sp>
        <p:nvSpPr>
          <p:cNvPr id="31" name="Text 29"/>
          <p:cNvSpPr/>
          <p:nvPr/>
        </p:nvSpPr>
        <p:spPr>
          <a:xfrm>
            <a:off x="6172200" y="4498848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D4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qualified inbound leads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8229600" y="48006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actually live today.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September 21, 2026 across crnconstructionllc.com, ccblookup.com, MapQuest, Google search, and the major social platforms.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82296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E6E2D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691640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platform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017520" y="169164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07A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Zyro template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7818120" y="1783080"/>
            <a:ext cx="128016" cy="128016"/>
          </a:xfrm>
          <a:prstGeom prst="ellipse">
            <a:avLst/>
          </a:prstGeom>
          <a:solidFill>
            <a:srgbClr val="B07A2F"/>
          </a:solidFill>
          <a:ln w="12700">
            <a:solidFill>
              <a:srgbClr val="B07A2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002536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markup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017520" y="2002536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C2E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 detected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818120" y="2093976"/>
            <a:ext cx="128016" cy="128016"/>
          </a:xfrm>
          <a:prstGeom prst="ellipse">
            <a:avLst/>
          </a:prstGeom>
          <a:solidFill>
            <a:srgbClr val="8C2E2E"/>
          </a:solidFill>
          <a:ln w="12700">
            <a:solidFill>
              <a:srgbClr val="8C2E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2313432"/>
            <a:ext cx="82296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E6E2D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31343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pages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017520" y="2313432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C2E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cards - no dedicated URLs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818120" y="2404872"/>
            <a:ext cx="128016" cy="128016"/>
          </a:xfrm>
          <a:prstGeom prst="ellipse">
            <a:avLst/>
          </a:prstGeom>
          <a:solidFill>
            <a:srgbClr val="8C2E2E"/>
          </a:solidFill>
          <a:ln w="12700">
            <a:solidFill>
              <a:srgbClr val="8C2E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2624328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Blog / content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017520" y="2624328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C2E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7818120" y="2715768"/>
            <a:ext cx="128016" cy="128016"/>
          </a:xfrm>
          <a:prstGeom prst="ellipse">
            <a:avLst/>
          </a:prstGeom>
          <a:solidFill>
            <a:srgbClr val="8C2E2E"/>
          </a:solidFill>
          <a:ln w="12700">
            <a:solidFill>
              <a:srgbClr val="8C2E2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7200" y="2935224"/>
            <a:ext cx="82296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E6E2D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293522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email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017520" y="2935224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C2E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crnconstruction21@gmail.com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818120" y="3026664"/>
            <a:ext cx="128016" cy="128016"/>
          </a:xfrm>
          <a:prstGeom prst="ellipse">
            <a:avLst/>
          </a:prstGeom>
          <a:solidFill>
            <a:srgbClr val="8C2E2E"/>
          </a:solidFill>
          <a:ln w="12700">
            <a:solidFill>
              <a:srgbClr val="8C2E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3246120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 on site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017520" y="324612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07A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 Box 40294, Eugene OR 97404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7818120" y="3337560"/>
            <a:ext cx="128016" cy="128016"/>
          </a:xfrm>
          <a:prstGeom prst="ellipse">
            <a:avLst/>
          </a:prstGeom>
          <a:solidFill>
            <a:srgbClr val="B07A2F"/>
          </a:solidFill>
          <a:ln w="12700">
            <a:solidFill>
              <a:srgbClr val="B07A2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7200" y="3557016"/>
            <a:ext cx="82296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E6E2D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0080" y="3557016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page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017520" y="3557016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07A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Missing - one name in a testimonial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7818120" y="3648456"/>
            <a:ext cx="128016" cy="128016"/>
          </a:xfrm>
          <a:prstGeom prst="ellipse">
            <a:avLst/>
          </a:prstGeom>
          <a:solidFill>
            <a:srgbClr val="B07A2F"/>
          </a:solidFill>
          <a:ln w="12700">
            <a:solidFill>
              <a:srgbClr val="B07A2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0080" y="386791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badges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3017520" y="3867912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31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Malarkey - Tyvek - Scotchgard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7818120" y="3959352"/>
            <a:ext cx="128016" cy="128016"/>
          </a:xfrm>
          <a:prstGeom prst="ellipse">
            <a:avLst/>
          </a:prstGeom>
          <a:solidFill>
            <a:srgbClr val="2F6F5E"/>
          </a:solidFill>
          <a:ln w="12700">
            <a:solidFill>
              <a:srgbClr val="2F6F5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57200" y="4178808"/>
            <a:ext cx="82296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E6E2D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40080" y="4178808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presence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3017520" y="4178808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07A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Facebook + Instagram only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7818120" y="4270248"/>
            <a:ext cx="128016" cy="128016"/>
          </a:xfrm>
          <a:prstGeom prst="ellipse">
            <a:avLst/>
          </a:prstGeom>
          <a:solidFill>
            <a:srgbClr val="B07A2F"/>
          </a:solidFill>
          <a:ln w="12700">
            <a:solidFill>
              <a:srgbClr val="B07A2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229600" y="48006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Critical findings.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issues found. Four are critical - these are the ones blocking every other improvement.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737360"/>
            <a:ext cx="8229600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737360"/>
            <a:ext cx="73152" cy="713232"/>
          </a:xfrm>
          <a:prstGeom prst="rect">
            <a:avLst/>
          </a:prstGeom>
          <a:solidFill>
            <a:srgbClr val="8C2E2E"/>
          </a:solidFill>
          <a:ln w="12700">
            <a:solidFill>
              <a:srgbClr val="8C2E2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783080"/>
            <a:ext cx="548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1280160" y="1828800"/>
            <a:ext cx="0" cy="530352"/>
          </a:xfrm>
          <a:prstGeom prst="line">
            <a:avLst/>
          </a:prstGeom>
          <a:noFill/>
          <a:ln w="9525">
            <a:solidFill>
              <a:srgbClr val="E6E2D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17320" y="181051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31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schema markup on the entire site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417320" y="2103120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LocalBusiness, Service, FAQPage, or Organization JSON-LD detected. Answer engines cite structured sources first.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15200" y="1956816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 - AEO - GEO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57200" y="2514600"/>
            <a:ext cx="8229600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2514600"/>
            <a:ext cx="73152" cy="713232"/>
          </a:xfrm>
          <a:prstGeom prst="rect">
            <a:avLst/>
          </a:prstGeom>
          <a:solidFill>
            <a:srgbClr val="8C2E2E"/>
          </a:solidFill>
          <a:ln w="12700">
            <a:solidFill>
              <a:srgbClr val="8C2E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2560320"/>
            <a:ext cx="548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1280160" y="2606040"/>
            <a:ext cx="0" cy="530352"/>
          </a:xfrm>
          <a:prstGeom prst="line">
            <a:avLst/>
          </a:prstGeom>
          <a:noFill/>
          <a:ln w="9525">
            <a:solidFill>
              <a:srgbClr val="E6E2D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417320" y="258775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31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Gmail contact email undermines trust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17320" y="2880360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crnconstruction21@gmail.com is the only listed email. Switch to name@crnconstruction.com - the highest-ROI trust signal available.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315200" y="2734056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 - Trust - GEO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57200" y="3291840"/>
            <a:ext cx="8229600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7200" y="3291840"/>
            <a:ext cx="73152" cy="713232"/>
          </a:xfrm>
          <a:prstGeom prst="rect">
            <a:avLst/>
          </a:prstGeom>
          <a:solidFill>
            <a:srgbClr val="8C2E2E"/>
          </a:solidFill>
          <a:ln w="12700">
            <a:solidFill>
              <a:srgbClr val="8C2E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3337560"/>
            <a:ext cx="548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22" name="Shape 20"/>
          <p:cNvSpPr/>
          <p:nvPr/>
        </p:nvSpPr>
        <p:spPr>
          <a:xfrm>
            <a:off x="1280160" y="3383280"/>
            <a:ext cx="0" cy="530352"/>
          </a:xfrm>
          <a:prstGeom prst="line">
            <a:avLst/>
          </a:prstGeom>
          <a:noFill/>
          <a:ln w="9525">
            <a:solidFill>
              <a:srgbClr val="E6E2D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417320" y="336499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31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Business Profile needs full audit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17320" y="3657600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GBP is the single highest-leverage asset a contractor owns - drives the local 3-pack. Audit for completeness required.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315200" y="3511296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SEO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57200" y="4069080"/>
            <a:ext cx="8229600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7200" y="4069080"/>
            <a:ext cx="73152" cy="713232"/>
          </a:xfrm>
          <a:prstGeom prst="rect">
            <a:avLst/>
          </a:prstGeom>
          <a:solidFill>
            <a:srgbClr val="8C2E2E"/>
          </a:solidFill>
          <a:ln w="12700">
            <a:solidFill>
              <a:srgbClr val="8C2E2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0080" y="4114800"/>
            <a:ext cx="548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1280160" y="4160520"/>
            <a:ext cx="0" cy="530352"/>
          </a:xfrm>
          <a:prstGeom prst="line">
            <a:avLst/>
          </a:prstGeom>
          <a:noFill/>
          <a:ln w="9525">
            <a:solidFill>
              <a:srgbClr val="E6E2D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417320" y="414223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31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dedicated service pages or blog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1417320" y="4434840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Roofing, Concrete, and Windows &amp; Siding are listed as cards. Each deserves its own URL with answer-first structure and schema.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7315200" y="4288536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 - AEO - GEO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57200" y="47091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8 more findings (4 High, 3 Medium, 1 Low) - see full report.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8229600" y="48006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04A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SEO recommendations.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pillars, in order of leverage. Together they form the foundation every other improvement builds on.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737360"/>
            <a:ext cx="4023360" cy="137160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737360"/>
            <a:ext cx="4023360" cy="54864"/>
          </a:xfrm>
          <a:prstGeom prst="rect">
            <a:avLst/>
          </a:prstGeom>
          <a:solidFill>
            <a:srgbClr val="C9A14A"/>
          </a:solidFill>
          <a:ln w="12700">
            <a:solidFill>
              <a:srgbClr val="C9A1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90195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51560" y="192024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Google Business Profile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080" y="237744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every field. Specific primary category. 40+ geo-tagged photos. 8-12 seeded Q&amp;A. Weekly posts. Direct map-pack ranking lift.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63440" y="1737360"/>
            <a:ext cx="4023360" cy="137160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63440" y="1737360"/>
            <a:ext cx="4023360" cy="54864"/>
          </a:xfrm>
          <a:prstGeom prst="rect">
            <a:avLst/>
          </a:prstGeom>
          <a:solidFill>
            <a:srgbClr val="C9A14A"/>
          </a:solidFill>
          <a:ln w="12700">
            <a:solidFill>
              <a:srgbClr val="C9A1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46320" y="190195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257800" y="192024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NAP consistency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846320" y="237744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canonical Name/Address/Phone, character-identical across 50+ directories: Google, Bing, Apple, Yelp, BBB, Houzz, Nextdoor, NARI.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57200" y="3246120"/>
            <a:ext cx="4023360" cy="137160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7200" y="3246120"/>
            <a:ext cx="4023360" cy="54864"/>
          </a:xfrm>
          <a:prstGeom prst="rect">
            <a:avLst/>
          </a:prstGeom>
          <a:solidFill>
            <a:srgbClr val="C9A14A"/>
          </a:solidFill>
          <a:ln w="12700">
            <a:solidFill>
              <a:srgbClr val="C9A1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341071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051560" y="342900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Dedicated service pages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0080" y="388620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flagship pages: Roofing, Concrete, Windows &amp; Siding. Each 800-1,200 words. Answer-first intro. FAQPage schema. Real local project gallery.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663440" y="3246120"/>
            <a:ext cx="4023360" cy="137160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663440" y="3246120"/>
            <a:ext cx="4023360" cy="54864"/>
          </a:xfrm>
          <a:prstGeom prst="rect">
            <a:avLst/>
          </a:prstGeom>
          <a:solidFill>
            <a:srgbClr val="C9A14A"/>
          </a:solidFill>
          <a:ln w="12700">
            <a:solidFill>
              <a:srgbClr val="C9A14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46320" y="341071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257800" y="342900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Schema + technical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846320" y="388620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LocalBusiness + Service + FAQPage + Organization JSON-LD on every page. Inject via GTM if Zyro does not expose the head.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8229600" y="48006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04B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AEO &amp; GEO recommendations.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AEO gets you quoted. GEO gets you named. Together they make CRN the answer when an Eugene homeowner asks Siri, ChatGPT, or Google.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737360"/>
            <a:ext cx="3977640" cy="274320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737360"/>
            <a:ext cx="3977640" cy="457200"/>
          </a:xfrm>
          <a:prstGeom prst="rect">
            <a:avLst/>
          </a:prstGeom>
          <a:solidFill>
            <a:srgbClr val="131A36"/>
          </a:solidFill>
          <a:ln w="12700">
            <a:solidFill>
              <a:srgbClr val="131A3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810512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AEO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554480" y="181051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Engine Optimization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233172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Become the answer.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611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every section with a 40-60 word answer capsule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Question-based H2/H3 headings mirroring real queries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 blocks with FAQPage schema on every service page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Speakable schema for voice search optimization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author bios with credentials and LinkedIn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709160" y="1737360"/>
            <a:ext cx="3977640" cy="274320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709160" y="1737360"/>
            <a:ext cx="3977640" cy="457200"/>
          </a:xfrm>
          <a:prstGeom prst="rect">
            <a:avLst/>
          </a:prstGeom>
          <a:solidFill>
            <a:srgbClr val="C9A14A"/>
          </a:solidFill>
          <a:ln w="12700">
            <a:solidFill>
              <a:srgbClr val="C9A1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92040" y="1810512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GEO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623560" y="181051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Engine Optimization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892040" y="233172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Become the named brand.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892040" y="2743200"/>
            <a:ext cx="3611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Claim Wikidata entity using CCB #173563 as ID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 an llms.txt at the site root under 200 words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Bing Webmaster Tools and submit sitemap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genuine answers on Reddit and Quora threads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third-party mentions via press releases &amp; PR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57200" y="4617720"/>
            <a:ext cx="8229600" cy="411480"/>
          </a:xfrm>
          <a:prstGeom prst="rect">
            <a:avLst/>
          </a:prstGeom>
          <a:solidFill>
            <a:srgbClr val="131A36"/>
          </a:solidFill>
          <a:ln w="12700">
            <a:solidFill>
              <a:srgbClr val="131A3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617720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CITATION TEST  </a:t>
            </a:r>
            <a:pPr indent="0" marL="0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"best roofing contractor in Eugene Oregon" in ChatGPT, Perplexity, Claude, and Gemini. Save the answers. Re-run monthly.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8229600" y="5074920"/>
            <a:ext cx="822960" cy="45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11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to show up.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residential contractor, social media has shifted from brand awareness to AI citation source. Each platform below earns its keep in a different way.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2651760" cy="128016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691640"/>
            <a:ext cx="54864" cy="1280160"/>
          </a:xfrm>
          <a:prstGeom prst="rect">
            <a:avLst/>
          </a:prstGeom>
          <a:solidFill>
            <a:srgbClr val="2F6F5E"/>
          </a:solidFill>
          <a:ln w="12700">
            <a:solidFill>
              <a:srgbClr val="2F6F5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8288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Facebook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21945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2F6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- LEAN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40080" y="24688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project photo + question. Over-45 demographic.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46120" y="1691640"/>
            <a:ext cx="2651760" cy="128016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46120" y="1691640"/>
            <a:ext cx="54864" cy="1280160"/>
          </a:xfrm>
          <a:prstGeom prst="rect">
            <a:avLst/>
          </a:prstGeom>
          <a:solidFill>
            <a:srgbClr val="2F6F5E"/>
          </a:solidFill>
          <a:ln w="12700">
            <a:solidFill>
              <a:srgbClr val="2F6F5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29000" y="18288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Instagram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429000" y="21945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2F6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- POST MORE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429000" y="24688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Carousel before/afters, Reels of crew at work.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035040" y="1691640"/>
            <a:ext cx="2651760" cy="128016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035040" y="1691640"/>
            <a:ext cx="54864" cy="1280160"/>
          </a:xfrm>
          <a:prstGeom prst="rect">
            <a:avLst/>
          </a:prstGeom>
          <a:solidFill>
            <a:srgbClr val="8C2E2E"/>
          </a:solidFill>
          <a:ln w="12700">
            <a:solidFill>
              <a:srgbClr val="8C2E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17920" y="18288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Google Business Profile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17920" y="21945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8C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PRIORITY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6217920" y="24688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posts, photos, Q&amp;A, every review response.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57200" y="3108960"/>
            <a:ext cx="2651760" cy="128016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7200" y="3108960"/>
            <a:ext cx="54864" cy="1280160"/>
          </a:xfrm>
          <a:prstGeom prst="rect">
            <a:avLst/>
          </a:prstGeom>
          <a:solidFill>
            <a:srgbClr val="B07A2F"/>
          </a:solidFill>
          <a:ln w="12700">
            <a:solidFill>
              <a:srgbClr val="B07A2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32461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YouTube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0080" y="361188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- BUILD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640080" y="38862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Biggest GEO win available. AI cites transcripts heavily.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246120" y="3108960"/>
            <a:ext cx="2651760" cy="128016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46120" y="3108960"/>
            <a:ext cx="54864" cy="1280160"/>
          </a:xfrm>
          <a:prstGeom prst="rect">
            <a:avLst/>
          </a:prstGeom>
          <a:solidFill>
            <a:srgbClr val="B07A2F"/>
          </a:solidFill>
          <a:ln w="12700">
            <a:solidFill>
              <a:srgbClr val="B07A2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29000" y="32461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LinkedIn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3429000" y="361188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- BUILD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3429000" y="38862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Citable identity source for AI engines.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035040" y="3108960"/>
            <a:ext cx="2651760" cy="128016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035040" y="3108960"/>
            <a:ext cx="54864" cy="1280160"/>
          </a:xfrm>
          <a:prstGeom prst="rect">
            <a:avLst/>
          </a:prstGeom>
          <a:solidFill>
            <a:srgbClr val="B07A2F"/>
          </a:solidFill>
          <a:ln w="12700">
            <a:solidFill>
              <a:srgbClr val="B07A2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217920" y="32461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Nextdoor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217920" y="361188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- BUILD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6217920" y="38862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Neighborhood-level trust signal.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weekly rhythm: GBP Mon - Instagram Wed - Facebook Fri - YouTube Short bi-weekly - LinkedIn monthly.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229600" y="4892040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/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06A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90-day implementation roadmap.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Sequenced to compound. Each phase builds on the last. Do not jump ahead.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7863840" cy="36576"/>
          </a:xfrm>
          <a:prstGeom prst="rect">
            <a:avLst/>
          </a:prstGeom>
          <a:solidFill>
            <a:srgbClr val="C9A14A"/>
          </a:solidFill>
          <a:ln w="12700">
            <a:solidFill>
              <a:srgbClr val="C9A1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07592" y="2212848"/>
            <a:ext cx="219456" cy="219456"/>
          </a:xfrm>
          <a:prstGeom prst="ellipse">
            <a:avLst/>
          </a:prstGeom>
          <a:solidFill>
            <a:srgbClr val="C9A14A"/>
          </a:solidFill>
          <a:ln w="19050">
            <a:solidFill>
              <a:srgbClr val="131A3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34440" y="221284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783080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3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57200" y="1965960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1-30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57200" y="2514600"/>
            <a:ext cx="192024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26517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Stop the bleeding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60" y="306324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email, GBP overhaul, Bing verification, schema deployment, NAP audit, llms.txt, review SMS flow.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410712" y="2212848"/>
            <a:ext cx="219456" cy="219456"/>
          </a:xfrm>
          <a:prstGeom prst="ellipse">
            <a:avLst/>
          </a:prstGeom>
          <a:solidFill>
            <a:srgbClr val="C9A14A"/>
          </a:solidFill>
          <a:ln w="19050">
            <a:solidFill>
              <a:srgbClr val="131A3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37560" y="221284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560320" y="1783080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3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2560320" y="1965960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31-60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2560320" y="2514600"/>
            <a:ext cx="192024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697480" y="26517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Citation money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697480" y="306324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service pages, 4 city pages, 4 blog posts, About page, review feed, 4 YouTube videos, citation baseline.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5513832" y="2212848"/>
            <a:ext cx="219456" cy="219456"/>
          </a:xfrm>
          <a:prstGeom prst="ellipse">
            <a:avLst/>
          </a:prstGeom>
          <a:solidFill>
            <a:srgbClr val="C9A14A"/>
          </a:solidFill>
          <a:ln w="19050">
            <a:solidFill>
              <a:srgbClr val="131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40680" y="221284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663440" y="1783080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3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AUTHORITY &amp; GEO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4663440" y="1965960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61-90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663440" y="2514600"/>
            <a:ext cx="192024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800600" y="26517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 cited, not ranked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800600" y="306324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Wikidata entity, press release, Reddit/Quora presence, comparison content, backlinks, citation re-test.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7616952" y="2212848"/>
            <a:ext cx="219456" cy="219456"/>
          </a:xfrm>
          <a:prstGeom prst="ellipse">
            <a:avLst/>
          </a:prstGeom>
          <a:solidFill>
            <a:srgbClr val="C9A14A"/>
          </a:solidFill>
          <a:ln w="19050">
            <a:solidFill>
              <a:srgbClr val="131A3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543800" y="221284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766560" y="1783080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3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6766560" y="1965960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90+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766560" y="2514600"/>
            <a:ext cx="192024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E6E2D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903720" y="26517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Compound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903720" y="306324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AI citation tracking, monthly GBP metrics, quarterly content refresh. Goal: page-1 + 3/5 AI engines cited.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8229600" y="48006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A5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31A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C9A14A"/>
          </a:solidFill>
          <a:ln w="12700">
            <a:solidFill>
              <a:srgbClr val="C9A1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06B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Seven fixes. One week.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1234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E8D4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CRN does nothing else, do these. Each is under one hour. They unlock everything else.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57200" y="178308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005840" y="17830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info@crnconstruction.com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05840" y="2075688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" y="237744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005840" y="23774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Inject LocalBusiness schema via GTM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2670048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" y="297180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005840" y="29718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Bing Webmaster Tools and submit sitemap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05840" y="3264408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57200" y="356616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1005840" y="35661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the LinkedIn Company Page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05840" y="3858768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709160" y="178308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5257800" y="17830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 the llms.txt at the site root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257800" y="2075688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709160" y="237744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5257800" y="23774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Claim the Wikidata entity for CRN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257800" y="2670048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709160" y="297180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9A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5257800" y="29718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citation test, save the answers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257800" y="3264408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C9A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min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457200" y="4251960"/>
            <a:ext cx="8229600" cy="685800"/>
          </a:xfrm>
          <a:prstGeom prst="rect">
            <a:avLst/>
          </a:prstGeom>
          <a:solidFill>
            <a:srgbClr val="C9A14A"/>
          </a:solidFill>
          <a:ln w="12700">
            <a:solidFill>
              <a:srgbClr val="C9A14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0080" y="4297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131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NEXT MOVE IS YOURS.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40080" y="45262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31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Farber Inc</a:t>
            </a:r>
            <a:pPr indent="0" marL="0">
              <a:buNone/>
            </a:pPr>
            <a:r>
              <a:rPr lang="en-US" sz="1100" i="1" dirty="0">
                <a:solidFill>
                  <a:srgbClr val="131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-  Digital Strategy &amp; Visibility Practice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5943600" y="44348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i="1" dirty="0">
                <a:solidFill>
                  <a:srgbClr val="131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begin Phase 1.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229600" y="5029200"/>
            <a:ext cx="822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E8D4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11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CRN Construction LLC - Visibility &amp; Discovery Recommendations</dc:title>
  <dc:subject>Client Recommendation Report</dc:subject>
  <dc:creator>Farber Inc</dc:creator>
  <cp:lastModifiedBy>Farber Inc</cp:lastModifiedBy>
  <cp:revision>1</cp:revision>
  <dcterms:created xsi:type="dcterms:W3CDTF">2026-09-21T20:41:04Z</dcterms:created>
  <dcterms:modified xsi:type="dcterms:W3CDTF">2026-09-21T20:41:04Z</dcterms:modified>
</cp:coreProperties>
</file>